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86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8C119-3DAF-4EB1-B3C2-5F98F3DEABB9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24155-AC08-44ED-A4CB-25C115D09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43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993C55-EFC1-4BCC-AFFC-B820AADA9087}" type="slidenum">
              <a:rPr lang="ru-RU">
                <a:latin typeface="Times New Roman" pitchFamily="18" charset="0"/>
              </a:rPr>
              <a:pPr/>
              <a:t>2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B9C3C0-9F4E-49C7-A2A1-6F618CF2E9B8}" type="slidenum">
              <a:rPr lang="ru-RU">
                <a:latin typeface="Times New Roman" pitchFamily="18" charset="0"/>
              </a:rPr>
              <a:pPr/>
              <a:t>3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ChangeArrowheads="1"/>
          </p:cNvSpPr>
          <p:nvPr/>
        </p:nvSpPr>
        <p:spPr bwMode="auto">
          <a:xfrm>
            <a:off x="304800" y="762000"/>
            <a:ext cx="87614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/>
            <a:r>
              <a:rPr kumimoji="1" lang="ru-RU" sz="4400" b="1">
                <a:latin typeface="Times New Roman" pitchFamily="18" charset="0"/>
              </a:rPr>
              <a:t>Анемиялар.</a:t>
            </a:r>
            <a:r>
              <a:rPr kumimoji="1" lang="ru-RU" sz="3600" b="1">
                <a:latin typeface="Times New Roman" pitchFamily="18" charset="0"/>
              </a:rPr>
              <a:t/>
            </a:r>
            <a:br>
              <a:rPr kumimoji="1" lang="ru-RU" sz="3600" b="1">
                <a:latin typeface="Times New Roman" pitchFamily="18" charset="0"/>
              </a:rPr>
            </a:br>
            <a:r>
              <a:rPr kumimoji="1" lang="ru-RU" sz="3600" b="1">
                <a:latin typeface="Times New Roman" pitchFamily="18" charset="0"/>
              </a:rPr>
              <a:t>Классификацияси,этиологияси, патогенези, клиникаси, диагностикаси, даволаш ва профилактикаси.</a:t>
            </a: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1066800" y="4953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kumimoji="1" lang="ru-RU" sz="2400">
                <a:latin typeface="Times New Roman" pitchFamily="18" charset="0"/>
              </a:rPr>
              <a:t>         </a:t>
            </a:r>
            <a:r>
              <a:rPr kumimoji="1" lang="ru-RU" sz="3200">
                <a:latin typeface="Times New Roman" pitchFamily="18" charset="0"/>
              </a:rPr>
              <a:t>Проф. Бабаджанова Ш.А.</a:t>
            </a:r>
          </a:p>
        </p:txBody>
      </p:sp>
    </p:spTree>
    <p:extLst>
      <p:ext uri="{BB962C8B-B14F-4D97-AF65-F5344CB8AC3E}">
        <p14:creationId xmlns:p14="http://schemas.microsoft.com/office/powerpoint/2010/main" val="267632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6" grpId="0" autoUpdateAnimBg="0"/>
      <p:bldP spid="390147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9888" name="Object 1024"/>
          <p:cNvGraphicFramePr>
            <a:graphicFrameLocks noChangeAspect="1"/>
          </p:cNvGraphicFramePr>
          <p:nvPr/>
        </p:nvGraphicFramePr>
        <p:xfrm>
          <a:off x="0" y="793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Слайд" r:id="rId3" imgW="4548526" imgH="3407297" progId="PowerPoint.Slide.8">
                  <p:embed/>
                </p:oleObj>
              </mc:Choice>
              <mc:Fallback>
                <p:oleObj name="Слайд" r:id="rId3" imgW="4548526" imgH="340729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3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54315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2675" y="277813"/>
            <a:ext cx="7394575" cy="6111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ТТА клиникаси.</a:t>
            </a:r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32618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z="2800" b="1" u="sng" smtClean="0"/>
              <a:t>Анемия</a:t>
            </a:r>
            <a:r>
              <a:rPr lang="ru-RU" sz="2800" smtClean="0"/>
              <a:t>: умумий холсизлик, тез чарчаш, бош огриши, бош айланиши, куз олди тиниши, хансираш, тахикардия, кулокда шовкин </a:t>
            </a:r>
          </a:p>
          <a:p>
            <a:pPr marL="609600" indent="-609600" eaLnBrk="1" hangingPunct="1"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ru-RU" sz="2800" smtClean="0"/>
              <a:t>2.    </a:t>
            </a:r>
            <a:r>
              <a:rPr lang="ru-RU" sz="2800" b="1" u="sng" smtClean="0"/>
              <a:t>Сидеропения</a:t>
            </a:r>
            <a:r>
              <a:rPr lang="ru-RU" sz="2800" smtClean="0"/>
              <a:t>: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 smtClean="0"/>
              <a:t>Сочлар тукилиши, синиши, окариши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800" smtClean="0"/>
              <a:t>Тери куриши, тери тургори пасайиши</a:t>
            </a:r>
          </a:p>
          <a:p>
            <a:pPr marL="609600" indent="-609600" eaLnBrk="1" hangingPunct="1">
              <a:defRPr/>
            </a:pPr>
            <a:r>
              <a:rPr lang="ru-RU" sz="2800" smtClean="0"/>
              <a:t>Койлонихия:  тирноклар синиши, кийшайиши, кунгдаланг чизиклар пайдо булиши, тирнок олди тукимаси ялигланиши, тирноклар деформацияси, кошиксимон тирноклар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smtClean="0"/>
              <a:t>Pica chl</a:t>
            </a:r>
            <a:r>
              <a:rPr lang="ru-RU" sz="2800" smtClean="0"/>
              <a:t>о</a:t>
            </a:r>
            <a:r>
              <a:rPr lang="en-US" sz="2800" smtClean="0"/>
              <a:t>ratica-</a:t>
            </a:r>
            <a:r>
              <a:rPr lang="ru-RU" sz="2800" smtClean="0"/>
              <a:t>таъм ва хид билиш бузилиши: бур, тиш пастаси, учиргич, тупрок истеъмол килиш, намлик, керосин хидини ёктириш</a:t>
            </a:r>
            <a:r>
              <a:rPr lang="ru-RU" sz="2800" smtClean="0">
                <a:solidFill>
                  <a:srgbClr val="0000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038589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FBE05-7E50-4392-A011-5D74ED4ECE5F}" type="slidenum">
              <a:rPr lang="uz-Cyrl-UZ"/>
              <a:pPr>
                <a:defRPr/>
              </a:pPr>
              <a:t>12</a:t>
            </a:fld>
            <a:endParaRPr lang="uz-Cyrl-UZ"/>
          </a:p>
        </p:txBody>
      </p:sp>
      <p:pic>
        <p:nvPicPr>
          <p:cNvPr id="19459" name="Picture 2" descr="image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5"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53833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2675" y="277813"/>
            <a:ext cx="7394575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Диагностикаси.</a:t>
            </a:r>
            <a:endParaRPr lang="ru-RU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600" smtClean="0"/>
              <a:t>Тери ва шиллик пардалар рангпар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smtClean="0"/>
              <a:t>Юрак нисбий чегарасининг бироз чапга силжиши. Юрак чуккисида юмшок систолик шовкин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smtClean="0"/>
              <a:t>Лакланган тил: шиллик кават атрофияси, огиз бурчаклари бичилиши, ангуляр стоматит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smtClean="0"/>
              <a:t>Каттик овкатни ютиш кийинлиги (Бехтерев синдроми)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smtClean="0"/>
              <a:t>Ошкозон шиллик кавати атрофияси, ахилия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smtClean="0"/>
              <a:t>Инфантилизм.</a:t>
            </a:r>
          </a:p>
        </p:txBody>
      </p:sp>
    </p:spTree>
    <p:extLst>
      <p:ext uri="{BB962C8B-B14F-4D97-AF65-F5344CB8AC3E}">
        <p14:creationId xmlns:p14="http://schemas.microsoft.com/office/powerpoint/2010/main" val="161758872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1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0912" name="Object 3072"/>
          <p:cNvGraphicFramePr>
            <a:graphicFrameLocks noChangeAspect="1"/>
          </p:cNvGraphicFramePr>
          <p:nvPr/>
        </p:nvGraphicFramePr>
        <p:xfrm>
          <a:off x="0" y="7938"/>
          <a:ext cx="9144000" cy="685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Слайд" r:id="rId3" imgW="4548526" imgH="3407297" progId="PowerPoint.Slide.8">
                  <p:embed/>
                </p:oleObj>
              </mc:Choice>
              <mc:Fallback>
                <p:oleObj name="Слайд" r:id="rId3" imgW="4548526" imgH="340729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38"/>
                        <a:ext cx="9144000" cy="685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08633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5120"/>
          <p:cNvGraphicFramePr>
            <a:graphicFrameLocks noChangeAspect="1"/>
          </p:cNvGraphicFramePr>
          <p:nvPr/>
        </p:nvGraphicFramePr>
        <p:xfrm>
          <a:off x="3200400" y="1752600"/>
          <a:ext cx="59436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Слайд" r:id="rId3" imgW="4223864" imgH="3168208" progId="PowerPoint.Slide.8">
                  <p:embed/>
                </p:oleObj>
              </mc:Choice>
              <mc:Fallback>
                <p:oleObj name="Слайд" r:id="rId3" imgW="4223864" imgH="3168208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52600"/>
                        <a:ext cx="59436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000099"/>
                </a:solidFill>
                <a:effectLst/>
              </a:rPr>
              <a:t>1. Нормал эритроцитлар.</a:t>
            </a:r>
            <a:br>
              <a:rPr lang="ru-RU" sz="3200" smtClean="0">
                <a:solidFill>
                  <a:srgbClr val="000099"/>
                </a:solidFill>
                <a:effectLst/>
              </a:rPr>
            </a:br>
            <a:r>
              <a:rPr lang="ru-RU" sz="3200" smtClean="0">
                <a:solidFill>
                  <a:srgbClr val="000099"/>
                </a:solidFill>
                <a:effectLst/>
              </a:rPr>
              <a:t>2. ТТА: гипохромия, анизоцитоз (микроцитлар), анулоцитлар, пойкилоцитоз, шизоцит.</a:t>
            </a:r>
            <a:endParaRPr lang="ru-RU" sz="2800" smtClean="0"/>
          </a:p>
        </p:txBody>
      </p:sp>
      <p:pic>
        <p:nvPicPr>
          <p:cNvPr id="8196" name="Picture 4" descr="№2 эри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r="71329" b="62190"/>
          <a:stretch>
            <a:fillRect/>
          </a:stretch>
        </p:blipFill>
        <p:spPr bwMode="auto">
          <a:xfrm>
            <a:off x="0" y="1747838"/>
            <a:ext cx="3878263" cy="51101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7" name="Comment 5"/>
          <p:cNvSpPr>
            <a:spLocks noChangeArrowheads="1"/>
          </p:cNvSpPr>
          <p:nvPr/>
        </p:nvSpPr>
        <p:spPr bwMode="auto">
          <a:xfrm>
            <a:off x="0" y="1905000"/>
            <a:ext cx="457200" cy="715963"/>
          </a:xfrm>
          <a:prstGeom prst="rect">
            <a:avLst/>
          </a:prstGeom>
          <a:solidFill>
            <a:srgbClr val="FCFDC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>
                <a:solidFill>
                  <a:srgbClr val="000000"/>
                </a:solidFill>
              </a:rPr>
              <a:t>1.</a:t>
            </a:r>
            <a:endParaRPr lang="ru-RU" sz="16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177158" name="Comment 6"/>
          <p:cNvSpPr>
            <a:spLocks noChangeArrowheads="1"/>
          </p:cNvSpPr>
          <p:nvPr/>
        </p:nvSpPr>
        <p:spPr bwMode="auto">
          <a:xfrm>
            <a:off x="8458200" y="1752600"/>
            <a:ext cx="457200" cy="715963"/>
          </a:xfrm>
          <a:prstGeom prst="rect">
            <a:avLst/>
          </a:prstGeom>
          <a:solidFill>
            <a:srgbClr val="FCFDC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>
                <a:solidFill>
                  <a:srgbClr val="000000"/>
                </a:solidFill>
              </a:rPr>
              <a:t>2</a:t>
            </a:r>
            <a:r>
              <a:rPr lang="ru-RU" sz="160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ru-RU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6754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60" name="Object 1024"/>
          <p:cNvGraphicFramePr>
            <a:graphicFrameLocks noChangeAspect="1"/>
          </p:cNvGraphicFramePr>
          <p:nvPr/>
        </p:nvGraphicFramePr>
        <p:xfrm>
          <a:off x="0" y="0"/>
          <a:ext cx="9144000" cy="685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Слайд" r:id="rId3" imgW="4548526" imgH="3407297" progId="PowerPoint.Slide.8">
                  <p:embed/>
                </p:oleObj>
              </mc:Choice>
              <mc:Fallback>
                <p:oleObj name="Слайд" r:id="rId3" imgW="4548526" imgH="340729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68060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082675" y="0"/>
            <a:ext cx="7394575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  <a:effectLst/>
              </a:rPr>
              <a:t>Даволаш.</a:t>
            </a:r>
            <a:endParaRPr lang="ru-RU" smtClean="0"/>
          </a:p>
        </p:txBody>
      </p:sp>
      <p:sp>
        <p:nvSpPr>
          <p:cNvPr id="40960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-180975" y="685800"/>
            <a:ext cx="9505950" cy="6172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mtClean="0"/>
              <a:t>Анемия сабабини даволаш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mtClean="0"/>
              <a:t>Пархез : оксиллар-140-150 г/сут, ёглар-70-80 г/сут, витамин С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u="sng" smtClean="0"/>
              <a:t>1 даража анемияда</a:t>
            </a:r>
            <a:r>
              <a:rPr lang="ru-RU" smtClean="0"/>
              <a:t>- темир препаратлари </a:t>
            </a:r>
            <a:r>
              <a:rPr lang="en-US" smtClean="0"/>
              <a:t>per os</a:t>
            </a:r>
            <a:r>
              <a:rPr lang="ru-RU" smtClean="0"/>
              <a:t>: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mtClean="0"/>
              <a:t>Мальтофер, феррум-лек, тардиферон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u="sng" smtClean="0"/>
              <a:t>2 даража анемияда</a:t>
            </a:r>
            <a:r>
              <a:rPr lang="ru-RU" smtClean="0"/>
              <a:t>- </a:t>
            </a:r>
            <a:r>
              <a:rPr lang="uz-Cyrl-UZ" smtClean="0"/>
              <a:t>Ғе </a:t>
            </a:r>
            <a:r>
              <a:rPr lang="ru-RU" smtClean="0"/>
              <a:t>препаратлари м/и,</a:t>
            </a:r>
            <a:r>
              <a:rPr lang="uz-Cyrl-UZ" smtClean="0"/>
              <a:t> </a:t>
            </a:r>
            <a:r>
              <a:rPr lang="ru-RU" smtClean="0"/>
              <a:t>в/и</a:t>
            </a:r>
            <a:r>
              <a:rPr lang="uz-Cyrl-UZ" smtClean="0"/>
              <a:t> </a:t>
            </a:r>
            <a:r>
              <a:rPr lang="ru-RU" smtClean="0"/>
              <a:t>Мальтофер, феррум-лек, венофер, космофер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u="sng" smtClean="0"/>
              <a:t>3 даража анемияда</a:t>
            </a:r>
            <a:r>
              <a:rPr lang="ru-RU" smtClean="0"/>
              <a:t>- </a:t>
            </a:r>
            <a:r>
              <a:rPr lang="uz-Cyrl-UZ" smtClean="0"/>
              <a:t>Ғе </a:t>
            </a:r>
            <a:r>
              <a:rPr lang="ru-RU" smtClean="0"/>
              <a:t>препаратлари м/и, в/и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mtClean="0"/>
              <a:t>Мальтофер, феррум-лек, венофер, космофер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Эритроцитар масса трансфузияси хаётий мухим холатларда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ОИТ касалликлрида </a:t>
            </a:r>
            <a:r>
              <a:rPr lang="en-US" smtClean="0"/>
              <a:t>I, II, III даражадаги</a:t>
            </a:r>
            <a:r>
              <a:rPr lang="ru-RU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  анемияларда темир препаратлари м/и, в/и.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0132798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409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2" grpId="0" autoUpdateAnimBg="0"/>
      <p:bldP spid="40960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effectLst/>
              </a:rPr>
              <a:t>Анемия -  патологик холат булиб, гемоглобин       ва эритроцитлар   микдорининг маълум бир кон хажмида камайиши  билан характерланади.</a:t>
            </a:r>
          </a:p>
        </p:txBody>
      </p:sp>
    </p:spTree>
    <p:extLst>
      <p:ext uri="{BB962C8B-B14F-4D97-AF65-F5344CB8AC3E}">
        <p14:creationId xmlns:p14="http://schemas.microsoft.com/office/powerpoint/2010/main" val="37252184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2675" y="277813"/>
            <a:ext cx="7394575" cy="5318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smtClean="0"/>
              <a:t>      </a:t>
            </a:r>
            <a:r>
              <a:rPr lang="ru-RU" sz="4000" smtClean="0">
                <a:solidFill>
                  <a:schemeClr val="tx1"/>
                </a:solidFill>
                <a:effectLst/>
              </a:rPr>
              <a:t>Классификацияси.</a:t>
            </a:r>
            <a:endParaRPr lang="ru-RU" sz="3600" smtClean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6334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u="sng" smtClean="0"/>
              <a:t>1. Уткир постгеморрагик анемия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u="sng" smtClean="0"/>
              <a:t>2. Кон яратилиши бузилиши билан боглик анемиялар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smtClean="0"/>
              <a:t> Темир танкислик анемияси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smtClean="0"/>
              <a:t> Мегалобластик анемия ( вит.В12 ва фолий кислотаси етишмовчилиги)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smtClean="0"/>
              <a:t> Гипо-, апластик анемиялар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u="sng" smtClean="0"/>
              <a:t>3. Гемолитик анемиялар: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smtClean="0"/>
              <a:t> 1) тугма гемолитик анемиялар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smtClean="0"/>
              <a:t> 2) орттирилган гемолитик анемиялар.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       </a:t>
            </a:r>
            <a:endParaRPr lang="ru-RU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69131611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2" grpId="0" autoUpdateAnimBg="0"/>
      <p:bldP spid="39936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</a:t>
            </a:r>
            <a:endParaRPr lang="ru-RU" smtClean="0">
              <a:solidFill>
                <a:srgbClr val="000099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0099"/>
                </a:solidFill>
              </a:rPr>
              <a:t>    </a:t>
            </a:r>
            <a:r>
              <a:rPr lang="ru-RU" sz="4000" smtClean="0"/>
              <a:t>Темир танкислик анемияси (ТТА)-темир танкислиги натижасида гемоглобин синтезининг бузилиши билан характерланиб, хар хил патологик (физиологик) жараёнлар натижасида ривожланади ва анемия хамда сидеропения белгилари билан намоён булади.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179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5874" name="Object 1026"/>
          <p:cNvGraphicFramePr>
            <a:graphicFrameLocks noChangeAspect="1"/>
          </p:cNvGraphicFramePr>
          <p:nvPr/>
        </p:nvGraphicFramePr>
        <p:xfrm>
          <a:off x="0" y="0"/>
          <a:ext cx="9144000" cy="685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" r:id="rId3" imgW="4548526" imgH="3407297" progId="PowerPoint.Slide.8">
                  <p:embed/>
                </p:oleObj>
              </mc:Choice>
              <mc:Fallback>
                <p:oleObj name="Слайд" r:id="rId3" imgW="4548526" imgH="340729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140545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5792" name="Object 8192"/>
          <p:cNvGraphicFramePr>
            <a:graphicFrameLocks noChangeAspect="1"/>
          </p:cNvGraphicFramePr>
          <p:nvPr/>
        </p:nvGraphicFramePr>
        <p:xfrm>
          <a:off x="0" y="0"/>
          <a:ext cx="9144000" cy="685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Слайд" r:id="rId3" imgW="4548526" imgH="3407297" progId="PowerPoint.Slide.8">
                  <p:embed/>
                </p:oleObj>
              </mc:Choice>
              <mc:Fallback>
                <p:oleObj name="Слайд" r:id="rId3" imgW="4548526" imgH="340729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63102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6816" name="Object 1024"/>
          <p:cNvGraphicFramePr>
            <a:graphicFrameLocks noChangeAspect="1"/>
          </p:cNvGraphicFramePr>
          <p:nvPr/>
        </p:nvGraphicFramePr>
        <p:xfrm>
          <a:off x="0" y="0"/>
          <a:ext cx="9144000" cy="685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Слайд" r:id="rId3" imgW="4548526" imgH="3407297" progId="PowerPoint.Slide.8">
                  <p:embed/>
                </p:oleObj>
              </mc:Choice>
              <mc:Fallback>
                <p:oleObj name="Слайд" r:id="rId3" imgW="4548526" imgH="340729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96343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7840" name="Object 1024"/>
          <p:cNvGraphicFramePr>
            <a:graphicFrameLocks noChangeAspect="1"/>
          </p:cNvGraphicFramePr>
          <p:nvPr/>
        </p:nvGraphicFramePr>
        <p:xfrm>
          <a:off x="0" y="0"/>
          <a:ext cx="9144000" cy="685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Слайд" r:id="rId3" imgW="4548526" imgH="3407297" progId="PowerPoint.Slide.8">
                  <p:embed/>
                </p:oleObj>
              </mc:Choice>
              <mc:Fallback>
                <p:oleObj name="Слайд" r:id="rId3" imgW="4548526" imgH="340729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176289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8864" name="Object 1024"/>
          <p:cNvGraphicFramePr>
            <a:graphicFrameLocks noChangeAspect="1"/>
          </p:cNvGraphicFramePr>
          <p:nvPr/>
        </p:nvGraphicFramePr>
        <p:xfrm>
          <a:off x="0" y="3175"/>
          <a:ext cx="9144000" cy="685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Слайд" r:id="rId3" imgW="4548526" imgH="3407297" progId="PowerPoint.Slide.8">
                  <p:embed/>
                </p:oleObj>
              </mc:Choice>
              <mc:Fallback>
                <p:oleObj name="Слайд" r:id="rId3" imgW="4548526" imgH="340729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"/>
                        <a:ext cx="9144000" cy="685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11216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Экран (4:3)</PresentationFormat>
  <Paragraphs>49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Слайд Microsoft PowerPoint</vt:lpstr>
      <vt:lpstr>Презентация PowerPoint</vt:lpstr>
      <vt:lpstr>Анемия -  патологик холат булиб, гемоглобин       ва эритроцитлар   микдорининг маълум бир кон хажмида камайиши  билан характерланади.</vt:lpstr>
      <vt:lpstr>      Классификацияси.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ТТА клиникаси.</vt:lpstr>
      <vt:lpstr>Презентация PowerPoint</vt:lpstr>
      <vt:lpstr>Диагностикаси.</vt:lpstr>
      <vt:lpstr>Презентация PowerPoint</vt:lpstr>
      <vt:lpstr>1. Нормал эритроцитлар. 2. ТТА: гипохромия, анизоцитоз (микроцитлар), анулоцитлар, пойкилоцитоз, шизоцит.</vt:lpstr>
      <vt:lpstr>Презентация PowerPoint</vt:lpstr>
      <vt:lpstr>Даволаш.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</cp:revision>
  <dcterms:created xsi:type="dcterms:W3CDTF">2016-10-28T05:53:36Z</dcterms:created>
  <dcterms:modified xsi:type="dcterms:W3CDTF">2016-10-28T05:54:22Z</dcterms:modified>
</cp:coreProperties>
</file>